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2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800000"/>
    <a:srgbClr val="007000"/>
    <a:srgbClr val="004200"/>
    <a:srgbClr val="B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670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F4991-9A2A-49CF-B314-570F1474AA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A857E-C7F1-42D2-A6A2-B4113289ED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5979E-691E-4438-B04B-EF11E0F26D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B3902-7F6F-4D51-8A17-F8F38C7464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DB5D2-C899-4939-895C-0B5EAB0298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D723F-10E6-4463-ADED-0FEF08825F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DDC3F-EC4A-4308-9850-8B6E701914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DDF8D-3930-4FA5-A98F-C45E1F4CA7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7DCDC-C9E3-488D-8D02-587ED6F4AF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10FB5-FC12-4AD0-93CE-3F0FF8E760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A7F9D-E551-4904-BCB7-1D0779F6DC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56E62D-126C-4679-B134-718AA064F73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42" y="428604"/>
            <a:ext cx="7358082" cy="1928826"/>
          </a:xfrm>
        </p:spPr>
        <p:txBody>
          <a:bodyPr/>
          <a:lstStyle/>
          <a:p>
            <a:r>
              <a:rPr lang="ru-RU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Автономное учреждение  «Дошкольное образовательное учреждение  детский сад общеразвивающего вида  с приоритетным осуществлением  физического развития детей №1 «Колокольчик»  муниципального образования Ханты-Мансийского автономного округа-Югры  городской округ </a:t>
            </a:r>
            <a:r>
              <a:rPr lang="ru-RU" sz="1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город </a:t>
            </a:r>
            <a:r>
              <a:rPr lang="ru-RU" sz="1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Радужный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>
              <a:solidFill>
                <a:srgbClr val="82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12" y="2071678"/>
            <a:ext cx="6189666" cy="4392612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</a:t>
            </a:r>
          </a:p>
          <a:p>
            <a:pPr algn="ctr">
              <a:buFontTx/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Презентация праздника, посвященного </a:t>
            </a:r>
          </a:p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Великой Победе </a:t>
            </a:r>
          </a:p>
          <a:p>
            <a:pPr algn="ctr">
              <a:buFontTx/>
              <a:buNone/>
            </a:pP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>
              <a:buFontTx/>
              <a:buNone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Воспитатели: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Бизяева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А.Е.</a:t>
            </a:r>
          </a:p>
          <a:p>
            <a:pPr algn="ctr">
              <a:buFontTx/>
              <a:buNone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      Баширова А.К.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232" y="428604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800000"/>
                </a:solidFill>
                <a:latin typeface="+mj-lt"/>
              </a:rPr>
              <a:t>Цель: воспитание у старших дошкольников нравственно- патриотических чувств, средствами досуговой деятельности.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992" y="1785926"/>
            <a:ext cx="5429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800000"/>
                </a:solidFill>
                <a:latin typeface="+mj-lt"/>
              </a:rPr>
              <a:t>Задачи: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800000"/>
                </a:solidFill>
                <a:latin typeface="+mj-lt"/>
              </a:rPr>
              <a:t> создание праздничной атмосферы;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800000"/>
                </a:solidFill>
                <a:latin typeface="+mj-lt"/>
              </a:rPr>
              <a:t> расширение и закрепление знаний детей об истории страны, расширение словарного запаса воспитанников;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solidFill>
                  <a:srgbClr val="800000"/>
                </a:solidFill>
                <a:latin typeface="+mj-lt"/>
              </a:rPr>
              <a:t> отработка дикции, выразительности чтения стихов, эмоционального исполнения песни;</a:t>
            </a:r>
          </a:p>
          <a:p>
            <a:pPr algn="just">
              <a:buFontTx/>
              <a:buChar char="-"/>
            </a:pPr>
            <a:r>
              <a:rPr lang="ru-RU" sz="2400" dirty="0">
                <a:solidFill>
                  <a:srgbClr val="800000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800000"/>
                </a:solidFill>
                <a:latin typeface="+mj-lt"/>
              </a:rPr>
              <a:t>воспитание у детей чувства гордости и любви к родной стране, городу;</a:t>
            </a:r>
          </a:p>
          <a:p>
            <a:pPr algn="just">
              <a:buFontTx/>
              <a:buChar char="-"/>
            </a:pPr>
            <a:r>
              <a:rPr lang="ru-RU" sz="2400" dirty="0">
                <a:solidFill>
                  <a:srgbClr val="800000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800000"/>
                </a:solidFill>
                <a:latin typeface="+mj-lt"/>
              </a:rPr>
              <a:t>пробуждение интереса к истории государства.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MeoW\Рабочий стол\9 мая\DSCN3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0973" y="214289"/>
            <a:ext cx="5142956" cy="3857653"/>
          </a:xfrm>
          <a:prstGeom prst="rect">
            <a:avLst/>
          </a:prstGeom>
          <a:ln w="88900" cap="sq" cmpd="thickThin">
            <a:gradFill flip="none" rotWithShape="1">
              <a:gsLst>
                <a:gs pos="15000">
                  <a:schemeClr val="tx1"/>
                </a:gs>
                <a:gs pos="43000">
                  <a:srgbClr val="FF6600">
                    <a:alpha val="84000"/>
                  </a:srgbClr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  <a:tileRect r="-100000" b="-10000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428992" y="4192510"/>
            <a:ext cx="5857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Print" pitchFamily="2" charset="0"/>
              </a:rPr>
              <a:t>Много праздников мы отмечаем,</a:t>
            </a:r>
          </a:p>
          <a:p>
            <a:pPr algn="ctr"/>
            <a:r>
              <a:rPr lang="ru-RU" dirty="0" smtClean="0">
                <a:latin typeface="Segoe Print" pitchFamily="2" charset="0"/>
              </a:rPr>
              <a:t>Все танцуем, играем, поем.</a:t>
            </a:r>
          </a:p>
          <a:p>
            <a:pPr algn="ctr"/>
            <a:r>
              <a:rPr lang="ru-RU" dirty="0" smtClean="0">
                <a:latin typeface="Segoe Print" pitchFamily="2" charset="0"/>
              </a:rPr>
              <a:t>И красавицу осень встречаем,</a:t>
            </a:r>
          </a:p>
          <a:p>
            <a:pPr algn="ctr"/>
            <a:r>
              <a:rPr lang="ru-RU" dirty="0" smtClean="0">
                <a:latin typeface="Segoe Print" pitchFamily="2" charset="0"/>
              </a:rPr>
              <a:t>И нарядную ёлочку ждем.</a:t>
            </a:r>
          </a:p>
          <a:p>
            <a:pPr algn="ctr"/>
            <a:r>
              <a:rPr lang="ru-RU" dirty="0" smtClean="0">
                <a:latin typeface="Segoe Print" pitchFamily="2" charset="0"/>
              </a:rPr>
              <a:t>Но есть праздник один – самый главный,</a:t>
            </a:r>
          </a:p>
          <a:p>
            <a:pPr algn="ctr"/>
            <a:r>
              <a:rPr lang="ru-RU" dirty="0" smtClean="0">
                <a:latin typeface="Segoe Print" pitchFamily="2" charset="0"/>
              </a:rPr>
              <a:t>И его нам приносит весна.</a:t>
            </a:r>
          </a:p>
          <a:p>
            <a:pPr algn="ctr"/>
            <a:r>
              <a:rPr lang="ru-RU" dirty="0" smtClean="0">
                <a:latin typeface="Segoe Print" pitchFamily="2" charset="0"/>
              </a:rPr>
              <a:t>День победы – торжественный, славный,</a:t>
            </a:r>
          </a:p>
          <a:p>
            <a:pPr algn="ctr"/>
            <a:r>
              <a:rPr lang="ru-RU" dirty="0" smtClean="0">
                <a:latin typeface="Segoe Print" pitchFamily="2" charset="0"/>
              </a:rPr>
              <a:t>Отмечает его вся страна.</a:t>
            </a:r>
            <a:endParaRPr lang="ru-RU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eoW\Рабочий стол\9 мая\DSCN3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9" y="214290"/>
            <a:ext cx="3286148" cy="2464891"/>
          </a:xfrm>
          <a:prstGeom prst="rect">
            <a:avLst/>
          </a:prstGeom>
          <a:gradFill>
            <a:gsLst>
              <a:gs pos="38000">
                <a:schemeClr val="tx1"/>
              </a:gs>
              <a:gs pos="38000">
                <a:schemeClr val="tx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88900" cap="sq" cmpd="thickThin">
            <a:gradFill flip="none" rotWithShape="1">
              <a:gsLst>
                <a:gs pos="25000">
                  <a:schemeClr val="tx1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  <a:tileRect r="-100000" b="-10000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Documents and Settings\MeoW\Рабочий стол\9 мая\DSCN3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14752"/>
            <a:ext cx="3501887" cy="2626712"/>
          </a:xfrm>
          <a:prstGeom prst="rect">
            <a:avLst/>
          </a:prstGeom>
          <a:ln w="88900" cap="sq" cmpd="thickThin">
            <a:gradFill flip="none" rotWithShape="1">
              <a:gsLst>
                <a:gs pos="8000">
                  <a:schemeClr val="tx1"/>
                </a:gs>
                <a:gs pos="45000">
                  <a:srgbClr val="FF66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  <a:tileRect r="-100000" b="-10000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286084" y="300037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Segoe Print" pitchFamily="2" charset="0"/>
              </a:rPr>
              <a:t>Баширова Альфира Кабировна</a:t>
            </a:r>
          </a:p>
          <a:p>
            <a:pPr algn="ctr"/>
            <a:r>
              <a:rPr lang="ru-RU" dirty="0" smtClean="0">
                <a:latin typeface="Segoe Print" pitchFamily="2" charset="0"/>
              </a:rPr>
              <a:t>Бизяева Алевтина Егоровна, воспитатели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357166"/>
            <a:ext cx="4643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Segoe Print" pitchFamily="2" charset="0"/>
              </a:rPr>
              <a:t>Сегодня праздник – День Победы</a:t>
            </a:r>
          </a:p>
          <a:p>
            <a:pPr algn="ctr"/>
            <a:r>
              <a:rPr lang="ru-RU" sz="1600" dirty="0" smtClean="0">
                <a:latin typeface="Segoe Print" pitchFamily="2" charset="0"/>
              </a:rPr>
              <a:t>Счастливый праздник – день весны</a:t>
            </a:r>
          </a:p>
          <a:p>
            <a:pPr algn="ctr"/>
            <a:r>
              <a:rPr lang="ru-RU" sz="1600" dirty="0" smtClean="0">
                <a:latin typeface="Segoe Print" pitchFamily="2" charset="0"/>
              </a:rPr>
              <a:t>В цветы все улицы одеты,</a:t>
            </a:r>
          </a:p>
          <a:p>
            <a:pPr algn="ctr"/>
            <a:r>
              <a:rPr lang="ru-RU" sz="1600" dirty="0" smtClean="0">
                <a:latin typeface="Segoe Print" pitchFamily="2" charset="0"/>
              </a:rPr>
              <a:t>И песни звонкие слышны.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eoW\Рабочий стол\9 мая\DSCN3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52"/>
            <a:ext cx="3809597" cy="2857520"/>
          </a:xfrm>
          <a:prstGeom prst="rect">
            <a:avLst/>
          </a:prstGeom>
          <a:ln w="88900" cap="sq" cmpd="thickThin">
            <a:gradFill flip="none" rotWithShape="1">
              <a:gsLst>
                <a:gs pos="19000">
                  <a:schemeClr val="tx1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  <a:tileRect r="-100000" b="-10000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C:\Documents and Settings\MeoW\Рабочий стол\9 мая\DSCN3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63" y="3357562"/>
            <a:ext cx="3904836" cy="2928958"/>
          </a:xfrm>
          <a:prstGeom prst="rect">
            <a:avLst/>
          </a:prstGeom>
          <a:ln w="88900" cap="sq" cmpd="thickThin">
            <a:gradFill flip="none" rotWithShape="1">
              <a:gsLst>
                <a:gs pos="15000">
                  <a:schemeClr val="tx1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  <a:tileRect r="-100000" b="-10000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143504" y="857232"/>
            <a:ext cx="4643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Segoe Print" pitchFamily="2" charset="0"/>
              </a:rPr>
              <a:t>Там, где пушки не гремят,</a:t>
            </a:r>
          </a:p>
          <a:p>
            <a:pPr algn="ctr"/>
            <a:r>
              <a:rPr lang="ru-RU" sz="1600" dirty="0" smtClean="0">
                <a:latin typeface="Segoe Print" pitchFamily="2" charset="0"/>
              </a:rPr>
              <a:t>В небе солнце ярко светит!</a:t>
            </a:r>
          </a:p>
          <a:p>
            <a:pPr algn="ctr"/>
            <a:r>
              <a:rPr lang="ru-RU" sz="1600" dirty="0" smtClean="0">
                <a:latin typeface="Segoe Print" pitchFamily="2" charset="0"/>
              </a:rPr>
              <a:t>Нужен мир для всех ребят,</a:t>
            </a:r>
          </a:p>
          <a:p>
            <a:pPr algn="ctr"/>
            <a:r>
              <a:rPr lang="ru-RU" sz="1600" dirty="0" smtClean="0">
                <a:latin typeface="Segoe Print" pitchFamily="2" charset="0"/>
              </a:rPr>
              <a:t>Нужен мир для всей планеты!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eoW\Рабочий стол\9 мая\DSCN3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40081"/>
            <a:ext cx="5500726" cy="4126011"/>
          </a:xfrm>
          <a:prstGeom prst="rect">
            <a:avLst/>
          </a:prstGeom>
          <a:ln w="88900" cap="sq" cmpd="thickThin">
            <a:gradFill flip="none" rotWithShape="1">
              <a:gsLst>
                <a:gs pos="12000">
                  <a:schemeClr val="tx1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4800000" scaled="0"/>
              <a:tileRect r="-100000" b="-10000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C:\Documents and Settings\MeoW\Рабочий стол\9 мая\DSCN3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429000"/>
            <a:ext cx="3746070" cy="2809870"/>
          </a:xfrm>
          <a:prstGeom prst="rect">
            <a:avLst/>
          </a:prstGeom>
          <a:ln w="88900" cap="sq" cmpd="thickThin">
            <a:gradFill flip="none" rotWithShape="1">
              <a:gsLst>
                <a:gs pos="0">
                  <a:schemeClr val="tx1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4800000" scaled="0"/>
              <a:tileRect r="-100000" b="-10000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MeoW\Рабочий стол\9 мая\DSCN3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14290"/>
            <a:ext cx="6666794" cy="5000660"/>
          </a:xfrm>
          <a:prstGeom prst="rect">
            <a:avLst/>
          </a:prstGeom>
          <a:ln w="88900" cap="sq" cmpd="thickThin">
            <a:gradFill>
              <a:gsLst>
                <a:gs pos="70000">
                  <a:schemeClr val="tx1"/>
                </a:gs>
                <a:gs pos="54000">
                  <a:srgbClr val="FF6600"/>
                </a:gs>
              </a:gsLst>
              <a:lin ang="48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928926" y="5429264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Гостья праздника Кондратьева Светлана Андреевна, председатель Совета ветеранов войны и труда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MeoW\Рабочий стол\9 мая\DSCN3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28"/>
            <a:ext cx="4714908" cy="3536581"/>
          </a:xfrm>
          <a:prstGeom prst="rect">
            <a:avLst/>
          </a:prstGeom>
          <a:ln w="88900" cap="sq" cmpd="thickThin">
            <a:gradFill>
              <a:gsLst>
                <a:gs pos="34000">
                  <a:schemeClr val="tx1"/>
                </a:gs>
                <a:gs pos="38000">
                  <a:srgbClr val="FF7A00"/>
                </a:gs>
              </a:gsLst>
              <a:lin ang="48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8" name="Picture 4" descr="C:\Documents and Settings\MeoW\Рабочий стол\9 мая\DSCN3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214686"/>
            <a:ext cx="4000528" cy="3000736"/>
          </a:xfrm>
          <a:prstGeom prst="rect">
            <a:avLst/>
          </a:prstGeom>
          <a:ln w="88900" cap="sq" cmpd="thickThin">
            <a:gradFill>
              <a:gsLst>
                <a:gs pos="21000">
                  <a:schemeClr val="tx1"/>
                </a:gs>
                <a:gs pos="45000">
                  <a:srgbClr val="FF7A00"/>
                </a:gs>
              </a:gsLst>
              <a:lin ang="48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9 мая_01">
  <a:themeElements>
    <a:clrScheme name="9 мая_01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9 мая_0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 мая_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_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_0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 мая_01</Template>
  <TotalTime>158</TotalTime>
  <Words>227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9 мая_01</vt:lpstr>
      <vt:lpstr>Автономное учреждение  «Дошкольное образовательное учреждение  детский сад общеразвивающего вида  с приоритетным осуществлением  физического развития детей №1 «Колокольчик»  муниципального образования Ханты-Мансийского автономного округа-Югры  городской округ  город Радужный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BEST XP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Автономное учреждение  «Дошкольное образовательное учреждение  детский сад общеразвивающего вида  с приоритетным осуществлением  физического развития детей №1 «Колокольчик»  муниципального образования Ханты-Мансийского автономного округа-Югры  городской округ город Радужный </dc:title>
  <dc:creator>meow</dc:creator>
  <cp:lastModifiedBy>Admin</cp:lastModifiedBy>
  <cp:revision>14</cp:revision>
  <dcterms:created xsi:type="dcterms:W3CDTF">2014-05-15T03:03:56Z</dcterms:created>
  <dcterms:modified xsi:type="dcterms:W3CDTF">2014-05-16T12:03:27Z</dcterms:modified>
</cp:coreProperties>
</file>